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8" r:id="rId2"/>
    <p:sldId id="263" r:id="rId3"/>
    <p:sldId id="268" r:id="rId4"/>
    <p:sldId id="269" r:id="rId5"/>
    <p:sldId id="270" r:id="rId6"/>
    <p:sldId id="271" r:id="rId7"/>
    <p:sldId id="272" r:id="rId8"/>
    <p:sldId id="274" r:id="rId9"/>
    <p:sldId id="275" r:id="rId10"/>
    <p:sldId id="277" r:id="rId11"/>
    <p:sldId id="276" r:id="rId12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54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1F0D7-1E4B-4725-9FE2-B6B976860157}" type="datetimeFigureOut">
              <a:rPr lang="es-CO" smtClean="0"/>
              <a:t>27/09/2023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C316-4129-4797-ABA8-E76280325A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825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27/09/2023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27/09/2023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27/09/2023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27/09/2023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27/09/2023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27/09/2023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oo.su/F5cRL7P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oo.su/H1B1o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60665E-D1B5-4BA4-0615-4CA503E7FC28}"/>
              </a:ext>
            </a:extLst>
          </p:cNvPr>
          <p:cNvSpPr txBox="1"/>
          <p:nvPr/>
        </p:nvSpPr>
        <p:spPr>
          <a:xfrm>
            <a:off x="700334" y="1199213"/>
            <a:ext cx="4141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</a:rPr>
              <a:t>Agilismo en los proyectos.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B3CFE1-2327-713A-6D15-69D798E6AF0F}"/>
              </a:ext>
            </a:extLst>
          </p:cNvPr>
          <p:cNvSpPr txBox="1"/>
          <p:nvPr/>
        </p:nvSpPr>
        <p:spPr>
          <a:xfrm>
            <a:off x="5234063" y="6416982"/>
            <a:ext cx="280269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/>
              <a:t>27 </a:t>
            </a:r>
            <a:r>
              <a:rPr lang="es-CO" dirty="0"/>
              <a:t>de Sep. 2023</a:t>
            </a:r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 defTabSz="549164">
              <a:spcBef>
                <a:spcPct val="0"/>
              </a:spcBef>
              <a:spcAft>
                <a:spcPts val="600"/>
              </a:spcAft>
            </a:pPr>
            <a:r>
              <a:rPr lang="es-ES" sz="5340" dirty="0">
                <a:latin typeface="+mj-lt"/>
                <a:ea typeface="+mj-ea"/>
                <a:cs typeface="+mj-cs"/>
              </a:rPr>
              <a:t>Conclusiones</a:t>
            </a:r>
            <a:endParaRPr lang="es-CO" sz="534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672526-88F9-A11B-E217-59A53F55AE43}"/>
              </a:ext>
            </a:extLst>
          </p:cNvPr>
          <p:cNvSpPr txBox="1"/>
          <p:nvPr/>
        </p:nvSpPr>
        <p:spPr>
          <a:xfrm>
            <a:off x="1207542" y="1585925"/>
            <a:ext cx="9778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Redactar sus propias conclusiones.</a:t>
            </a:r>
            <a:endParaRPr lang="es-ES" sz="2800" i="1" dirty="0"/>
          </a:p>
        </p:txBody>
      </p:sp>
    </p:spTree>
    <p:extLst>
      <p:ext uri="{BB962C8B-B14F-4D97-AF65-F5344CB8AC3E}">
        <p14:creationId xmlns:p14="http://schemas.microsoft.com/office/powerpoint/2010/main" val="200438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609679" y="1024147"/>
            <a:ext cx="1097423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 defTabSz="549164">
              <a:spcBef>
                <a:spcPct val="0"/>
              </a:spcBef>
              <a:spcAft>
                <a:spcPts val="600"/>
              </a:spcAft>
            </a:pPr>
            <a:r>
              <a:rPr lang="es-ES" sz="5340" dirty="0">
                <a:latin typeface="+mj-lt"/>
                <a:ea typeface="+mj-ea"/>
                <a:cs typeface="+mj-cs"/>
              </a:rPr>
              <a:t>Referencias bibliográficas</a:t>
            </a:r>
            <a:endParaRPr lang="es-CO" sz="534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672526-88F9-A11B-E217-59A53F55AE43}"/>
              </a:ext>
            </a:extLst>
          </p:cNvPr>
          <p:cNvSpPr txBox="1"/>
          <p:nvPr/>
        </p:nvSpPr>
        <p:spPr>
          <a:xfrm>
            <a:off x="819542" y="2605257"/>
            <a:ext cx="977850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Figueroa, R. G., Solís, C. J., &amp; Cabrera, A. A. (2008). Metodologías tradicionales vs. metodologías ágiles. </a:t>
            </a:r>
            <a:r>
              <a:rPr lang="es-E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Universidad Técnica Particular de Loja, Escuela de Ciencias de la Computación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s-E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1-10.</a:t>
            </a:r>
          </a:p>
          <a:p>
            <a:endParaRPr lang="es-E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Montero, B. M., Cevallos, H. V., &amp; Cuesta, J. D. (2018). Metodologías ágiles frente a las tradicionales en el proceso de desarrollo de software. </a:t>
            </a:r>
            <a:r>
              <a:rPr lang="es-E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Espirales revista multidisciplinaria de investigación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s-E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(17), 114-121.</a:t>
            </a:r>
          </a:p>
          <a:p>
            <a:endParaRPr lang="es-E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Yagüe, A., &amp; </a:t>
            </a:r>
            <a:r>
              <a:rPr lang="es-E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Garbajosa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(2009). Comparativa práctica de las pruebas en entornos tradicionales y ágiles. </a:t>
            </a:r>
            <a:r>
              <a:rPr lang="es-E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REICIS. Revista Española de Innovación, Calidad e Ingeniería del Software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s-E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19-32.</a:t>
            </a:r>
            <a:endParaRPr lang="es-ES" sz="2800" i="1" dirty="0"/>
          </a:p>
        </p:txBody>
      </p:sp>
    </p:spTree>
    <p:extLst>
      <p:ext uri="{BB962C8B-B14F-4D97-AF65-F5344CB8AC3E}">
        <p14:creationId xmlns:p14="http://schemas.microsoft.com/office/powerpoint/2010/main" val="377966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700334" y="737548"/>
            <a:ext cx="69596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 ¿Agilismo de los proyectos, ventaja o desventaja ?</a:t>
            </a:r>
            <a:endParaRPr lang="es-CO" sz="5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F52A16-A432-1BFB-893C-320BAB5F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254" y="1562007"/>
            <a:ext cx="3295949" cy="328204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EE50561-3625-0158-017D-79FE3A25D8DA}"/>
              </a:ext>
            </a:extLst>
          </p:cNvPr>
          <p:cNvSpPr txBox="1"/>
          <p:nvPr/>
        </p:nvSpPr>
        <p:spPr>
          <a:xfrm>
            <a:off x="6605984" y="4877582"/>
            <a:ext cx="420848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Fuente: https://goo.su/6qe1bb</a:t>
            </a: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700334" y="737548"/>
            <a:ext cx="695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 ¿Tradicional o Ágil?</a:t>
            </a:r>
            <a:endParaRPr lang="es-CO" sz="5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2138F4-290E-A32D-E96A-89BDD091CE6E}"/>
              </a:ext>
            </a:extLst>
          </p:cNvPr>
          <p:cNvSpPr txBox="1"/>
          <p:nvPr/>
        </p:nvSpPr>
        <p:spPr>
          <a:xfrm>
            <a:off x="834544" y="1660878"/>
            <a:ext cx="91938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2800" dirty="0"/>
          </a:p>
          <a:p>
            <a:r>
              <a:rPr lang="es-ES" sz="2800" dirty="0"/>
              <a:t>La elección entre enfoques tradicionales o ágiles en la gestión de proyectos se basa en la estabilidad de los requisitos. Los métodos tradicionales se ajustan mejor a proyectos con requisitos sólidos y predefinidos, mientras que los enfoques ágiles se adaptan bien a proyectos con requisitos cambiantes y la necesidad de respuestas rápidas a los cambios. La elección correcta es fundamental para el éxito del proyecto y debe considerarse cuidadosamente.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865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700334" y="275883"/>
            <a:ext cx="695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Tradicionales</a:t>
            </a:r>
            <a:endParaRPr lang="es-CO" sz="5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2138F4-290E-A32D-E96A-89BDD091CE6E}"/>
              </a:ext>
            </a:extLst>
          </p:cNvPr>
          <p:cNvSpPr txBox="1"/>
          <p:nvPr/>
        </p:nvSpPr>
        <p:spPr>
          <a:xfrm>
            <a:off x="700334" y="1199213"/>
            <a:ext cx="998835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Enfoques Tradicionales (por ejemplo, Modelo en Cascada, Modelo en V, Modelo en Espiral, Modelo RAD, Modelo Incremental)</a:t>
            </a:r>
          </a:p>
          <a:p>
            <a:endParaRPr lang="es-ES" sz="2800" dirty="0"/>
          </a:p>
          <a:p>
            <a:r>
              <a:rPr lang="es-ES" sz="2800" dirty="0"/>
              <a:t>Ventajas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Estructura clara y planificación definida.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Documentación detallada para una comunicación efectiva.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Control sólido de cambios en requisitos.</a:t>
            </a:r>
          </a:p>
          <a:p>
            <a:r>
              <a:rPr lang="es-ES" sz="2800" dirty="0"/>
              <a:t>Desventajas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Falta de flexibilidad para cambios durante el desarrollo.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Mayor riesgo de retrasos debido a problemas imprevistos.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Entrega tardía de valor al cliente.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46190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700334" y="275883"/>
            <a:ext cx="695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Ágiles</a:t>
            </a:r>
            <a:endParaRPr lang="es-CO" sz="5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2138F4-290E-A32D-E96A-89BDD091CE6E}"/>
              </a:ext>
            </a:extLst>
          </p:cNvPr>
          <p:cNvSpPr txBox="1"/>
          <p:nvPr/>
        </p:nvSpPr>
        <p:spPr>
          <a:xfrm>
            <a:off x="700333" y="1304144"/>
            <a:ext cx="1016753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Enfoques Ágiles (por ejemplo, Scrum, Kanban, XP, Lean, </a:t>
            </a:r>
            <a:r>
              <a:rPr lang="es-ES" sz="2800" dirty="0" err="1"/>
              <a:t>Crystal</a:t>
            </a:r>
            <a:r>
              <a:rPr lang="es-ES" sz="2800" dirty="0"/>
              <a:t>):</a:t>
            </a:r>
          </a:p>
          <a:p>
            <a:endParaRPr lang="es-ES" sz="2800" dirty="0"/>
          </a:p>
          <a:p>
            <a:r>
              <a:rPr lang="es-ES" sz="2800" dirty="0"/>
              <a:t>Ventajas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Flexibilidad para adaptarse a cambios.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Entrega frecuente de software funcional.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Colaboración activa entre equipos.</a:t>
            </a:r>
          </a:p>
          <a:p>
            <a:endParaRPr lang="es-ES" sz="2800" dirty="0"/>
          </a:p>
          <a:p>
            <a:r>
              <a:rPr lang="es-ES" sz="2800" dirty="0"/>
              <a:t>Desventajas Generales de Enfoques Ágiles: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Complejidad en la gestión.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Posible falta de documentación.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Desafíos con requisitos cambiantes.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42280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 defTabSz="549164">
              <a:spcBef>
                <a:spcPct val="0"/>
              </a:spcBef>
              <a:spcAft>
                <a:spcPts val="600"/>
              </a:spcAft>
            </a:pPr>
            <a:r>
              <a:rPr lang="es-ES" sz="5340">
                <a:latin typeface="+mj-lt"/>
                <a:ea typeface="+mj-ea"/>
                <a:cs typeface="+mj-cs"/>
              </a:rPr>
              <a:t>Conclusión</a:t>
            </a:r>
            <a:endParaRPr lang="es-CO" sz="5340">
              <a:latin typeface="+mj-lt"/>
              <a:ea typeface="+mj-ea"/>
              <a:cs typeface="+mj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66E96AF-0A21-899D-D7E0-20E9683DD6DE}"/>
              </a:ext>
            </a:extLst>
          </p:cNvPr>
          <p:cNvSpPr txBox="1"/>
          <p:nvPr/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49164">
              <a:spcBef>
                <a:spcPct val="20000"/>
              </a:spcBef>
              <a:buFont typeface="Arial"/>
            </a:pPr>
            <a:r>
              <a:rPr lang="es-ES" sz="3100"/>
              <a:t>La elección entre enfoques ágiles y tradicionales depende de la estabilidad de los requisitos. Los métodos tradicionales son rígidos y adecuados para requisitos estables, mientras que los ágiles son flexibles y se adaptan a cambios constantes.</a:t>
            </a:r>
            <a:endParaRPr lang="es-CO" sz="31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C8B420-CFB4-9684-F144-9971FD28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409" y="2537002"/>
            <a:ext cx="5385501" cy="2652359"/>
          </a:xfrm>
          <a:prstGeom prst="rect">
            <a:avLst/>
          </a:prstGeo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C928C85-E8D0-385B-B599-A1D19255A6A1}"/>
              </a:ext>
            </a:extLst>
          </p:cNvPr>
          <p:cNvSpPr txBox="1"/>
          <p:nvPr/>
        </p:nvSpPr>
        <p:spPr>
          <a:xfrm>
            <a:off x="6411112" y="5096512"/>
            <a:ext cx="4208488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Fuente: https://goo.su/6qe1bb</a:t>
            </a:r>
          </a:p>
        </p:txBody>
      </p:sp>
    </p:spTree>
    <p:extLst>
      <p:ext uri="{BB962C8B-B14F-4D97-AF65-F5344CB8AC3E}">
        <p14:creationId xmlns:p14="http://schemas.microsoft.com/office/powerpoint/2010/main" val="84353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 defTabSz="549164">
              <a:spcBef>
                <a:spcPct val="0"/>
              </a:spcBef>
              <a:spcAft>
                <a:spcPts val="600"/>
              </a:spcAft>
            </a:pPr>
            <a:r>
              <a:rPr lang="es-ES" sz="5340" dirty="0">
                <a:latin typeface="+mj-lt"/>
                <a:ea typeface="+mj-ea"/>
                <a:cs typeface="+mj-cs"/>
              </a:rPr>
              <a:t>Actividad</a:t>
            </a:r>
            <a:endParaRPr lang="es-CO" sz="534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672526-88F9-A11B-E217-59A53F55AE43}"/>
              </a:ext>
            </a:extLst>
          </p:cNvPr>
          <p:cNvSpPr txBox="1"/>
          <p:nvPr/>
        </p:nvSpPr>
        <p:spPr>
          <a:xfrm>
            <a:off x="819542" y="1705847"/>
            <a:ext cx="97785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Regla: Actividad se va a realizar en equipo de hasta 4 personas: </a:t>
            </a:r>
          </a:p>
          <a:p>
            <a:endParaRPr lang="es-ES" sz="2800" dirty="0"/>
          </a:p>
          <a:p>
            <a:r>
              <a:rPr lang="es-ES" sz="2800" i="1" dirty="0"/>
              <a:t>Nota: Favor siga las instrucciones</a:t>
            </a:r>
          </a:p>
        </p:txBody>
      </p:sp>
    </p:spTree>
    <p:extLst>
      <p:ext uri="{BB962C8B-B14F-4D97-AF65-F5344CB8AC3E}">
        <p14:creationId xmlns:p14="http://schemas.microsoft.com/office/powerpoint/2010/main" val="152225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 defTabSz="549164">
              <a:spcBef>
                <a:spcPct val="0"/>
              </a:spcBef>
              <a:spcAft>
                <a:spcPts val="600"/>
              </a:spcAft>
            </a:pPr>
            <a:r>
              <a:rPr lang="es-ES" sz="5340" dirty="0">
                <a:latin typeface="+mj-lt"/>
                <a:ea typeface="+mj-ea"/>
                <a:cs typeface="+mj-cs"/>
              </a:rPr>
              <a:t>Tradicional</a:t>
            </a:r>
            <a:endParaRPr lang="es-CO" sz="534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4B20F68-9A53-1FBE-7E7A-19E0AA782987}"/>
              </a:ext>
            </a:extLst>
          </p:cNvPr>
          <p:cNvSpPr txBox="1"/>
          <p:nvPr/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49164">
              <a:spcBef>
                <a:spcPct val="20000"/>
              </a:spcBef>
              <a:buFont typeface="Arial"/>
            </a:pPr>
            <a:r>
              <a:rPr lang="es-CO" sz="3387"/>
              <a:t>Acceder a: </a:t>
            </a:r>
            <a:r>
              <a:rPr lang="es-CO" sz="3387">
                <a:hlinkClick r:id="rId2"/>
              </a:rPr>
              <a:t>https://goo.su/F5cRL7P</a:t>
            </a:r>
            <a:r>
              <a:rPr lang="es-CO" sz="3387"/>
              <a:t> </a:t>
            </a:r>
          </a:p>
          <a:p>
            <a:pPr defTabSz="549164">
              <a:spcBef>
                <a:spcPct val="20000"/>
              </a:spcBef>
              <a:buFont typeface="Arial"/>
            </a:pPr>
            <a:endParaRPr lang="es-CO" sz="3387"/>
          </a:p>
          <a:p>
            <a:pPr marL="342900" indent="-342900" defTabSz="549164">
              <a:spcBef>
                <a:spcPct val="20000"/>
              </a:spcBef>
              <a:buFont typeface="Arial"/>
              <a:buChar char="•"/>
            </a:pPr>
            <a:r>
              <a:rPr lang="es-CO" sz="3387"/>
              <a:t>Leer documento y seguir las pautas del docente</a:t>
            </a:r>
          </a:p>
        </p:txBody>
      </p:sp>
      <p:pic>
        <p:nvPicPr>
          <p:cNvPr id="1028" name="Picture 4" descr="QR code will be available at the link">
            <a:extLst>
              <a:ext uri="{FF2B5EF4-FFF2-40B4-BE49-F238E27FC236}">
                <a16:creationId xmlns:a16="http://schemas.microsoft.com/office/drawing/2014/main" id="{E571BBAA-2BA2-0E7D-4908-42FE9AD39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8178" y="1600200"/>
            <a:ext cx="4525963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6542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algn="ctr" defTabSz="549164">
              <a:spcBef>
                <a:spcPct val="0"/>
              </a:spcBef>
              <a:spcAft>
                <a:spcPts val="600"/>
              </a:spcAft>
            </a:pPr>
            <a:r>
              <a:rPr lang="es-ES" sz="5340" dirty="0">
                <a:latin typeface="+mj-lt"/>
                <a:ea typeface="+mj-ea"/>
                <a:cs typeface="+mj-cs"/>
              </a:rPr>
              <a:t>Ágil</a:t>
            </a:r>
            <a:endParaRPr lang="es-CO" sz="534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4B20F68-9A53-1FBE-7E7A-19E0AA782987}"/>
              </a:ext>
            </a:extLst>
          </p:cNvPr>
          <p:cNvSpPr txBox="1"/>
          <p:nvPr/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49164">
              <a:spcBef>
                <a:spcPct val="20000"/>
              </a:spcBef>
              <a:buFont typeface="Arial"/>
            </a:pPr>
            <a:r>
              <a:rPr lang="es-CO" sz="3100"/>
              <a:t>Acceder a: </a:t>
            </a:r>
            <a:r>
              <a:rPr lang="es-CO" sz="3100">
                <a:hlinkClick r:id="rId2"/>
              </a:rPr>
              <a:t>https://goo.su/H1B1o</a:t>
            </a:r>
            <a:endParaRPr lang="es-CO" sz="3100"/>
          </a:p>
          <a:p>
            <a:pPr defTabSz="549164">
              <a:spcBef>
                <a:spcPct val="20000"/>
              </a:spcBef>
              <a:buFont typeface="Arial"/>
            </a:pPr>
            <a:endParaRPr lang="es-CO" sz="3100"/>
          </a:p>
          <a:p>
            <a:pPr marL="342900" indent="-342900" defTabSz="549164">
              <a:spcBef>
                <a:spcPct val="20000"/>
              </a:spcBef>
              <a:buFont typeface="Arial"/>
              <a:buChar char="•"/>
            </a:pPr>
            <a:r>
              <a:rPr lang="es-CO" sz="3100"/>
              <a:t>Leer instrucciones en hoja “Instrucciones”</a:t>
            </a:r>
          </a:p>
          <a:p>
            <a:pPr marL="342900" indent="-342900" defTabSz="549164">
              <a:spcBef>
                <a:spcPct val="20000"/>
              </a:spcBef>
              <a:buFont typeface="Arial"/>
              <a:buChar char="•"/>
            </a:pPr>
            <a:r>
              <a:rPr lang="es-CO" sz="3100"/>
              <a:t>Ver ejemplo hoja “Ejemplo”</a:t>
            </a:r>
          </a:p>
          <a:p>
            <a:pPr marL="342900" indent="-342900" defTabSz="549164">
              <a:spcBef>
                <a:spcPct val="20000"/>
              </a:spcBef>
              <a:buFont typeface="Arial"/>
              <a:buChar char="•"/>
            </a:pPr>
            <a:r>
              <a:rPr lang="es-CO" sz="3100"/>
              <a:t>Trabajar sobre la hoja nombre del equipo asignado</a:t>
            </a:r>
          </a:p>
        </p:txBody>
      </p:sp>
      <p:pic>
        <p:nvPicPr>
          <p:cNvPr id="1026" name="Picture 2" descr="QR code will be available at the link">
            <a:extLst>
              <a:ext uri="{FF2B5EF4-FFF2-40B4-BE49-F238E27FC236}">
                <a16:creationId xmlns:a16="http://schemas.microsoft.com/office/drawing/2014/main" id="{7ECD49BE-21F8-72A9-CC88-F798496C1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8178" y="1600200"/>
            <a:ext cx="4525963" cy="452596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4570020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499</Words>
  <Application>Microsoft Office PowerPoint</Application>
  <PresentationFormat>Personalizado</PresentationFormat>
  <Paragraphs>55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Jesús Ariel González Bonilla</cp:lastModifiedBy>
  <cp:revision>44</cp:revision>
  <dcterms:created xsi:type="dcterms:W3CDTF">2020-08-21T13:03:05Z</dcterms:created>
  <dcterms:modified xsi:type="dcterms:W3CDTF">2023-09-27T23:27:25Z</dcterms:modified>
</cp:coreProperties>
</file>